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8" r:id="rId16"/>
    <p:sldId id="291" r:id="rId17"/>
    <p:sldId id="292" r:id="rId18"/>
    <p:sldId id="293" r:id="rId19"/>
    <p:sldId id="282" r:id="rId20"/>
    <p:sldId id="283" r:id="rId21"/>
    <p:sldId id="287" r:id="rId22"/>
    <p:sldId id="288" r:id="rId23"/>
    <p:sldId id="290" r:id="rId24"/>
    <p:sldId id="284" r:id="rId25"/>
    <p:sldId id="289" r:id="rId26"/>
    <p:sldId id="285" r:id="rId27"/>
    <p:sldId id="286" r:id="rId28"/>
  </p:sldIdLst>
  <p:sldSz cx="9144000" cy="5143500" type="screen16x9"/>
  <p:notesSz cx="6858000" cy="9144000"/>
  <p:embeddedFontLst>
    <p:embeddedFont>
      <p:font typeface="Helvetica Neue Light" panose="02000403000000020004" pitchFamily="2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Light" panose="020B0306030504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/>
    <p:restoredTop sz="94726"/>
  </p:normalViewPr>
  <p:slideViewPr>
    <p:cSldViewPr snapToGrid="0">
      <p:cViewPr varScale="1">
        <p:scale>
          <a:sx n="154" d="100"/>
          <a:sy n="154" d="100"/>
        </p:scale>
        <p:origin x="52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50cedf37f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50cedf37f0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50cedf37f0_0_6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0cedf37f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0cedf37f0_0_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50cedf37f0_0_7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50cedf37f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50cedf37f0_0_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50cedf37f0_0_8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50cedf37f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50cedf37f0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50cedf37f0_0_3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4890fe8d4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4890fe8d41_0_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4890fe8d41_0_6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890fe8d4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890fe8d41_0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4890fe8d41_0_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420EEDAC-0515-DD3C-D0F9-C68C64EE8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890fe8d41_0_2:notes">
            <a:extLst>
              <a:ext uri="{FF2B5EF4-FFF2-40B4-BE49-F238E27FC236}">
                <a16:creationId xmlns:a16="http://schemas.microsoft.com/office/drawing/2014/main" id="{067BD506-FD90-073B-EB58-40A5FB970E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890fe8d41_0_2:notes">
            <a:extLst>
              <a:ext uri="{FF2B5EF4-FFF2-40B4-BE49-F238E27FC236}">
                <a16:creationId xmlns:a16="http://schemas.microsoft.com/office/drawing/2014/main" id="{9E4353CC-75E1-C44E-0E34-A358712AE9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4890fe8d41_0_2:notes">
            <a:extLst>
              <a:ext uri="{FF2B5EF4-FFF2-40B4-BE49-F238E27FC236}">
                <a16:creationId xmlns:a16="http://schemas.microsoft.com/office/drawing/2014/main" id="{2FF36032-6C2B-9E5A-84A2-C0F8900C71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8194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53BC04D3-3A9E-626F-557D-8C8056AC5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890fe8d41_0_2:notes">
            <a:extLst>
              <a:ext uri="{FF2B5EF4-FFF2-40B4-BE49-F238E27FC236}">
                <a16:creationId xmlns:a16="http://schemas.microsoft.com/office/drawing/2014/main" id="{F8BE1588-AA90-B221-8564-C718BE349E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890fe8d41_0_2:notes">
            <a:extLst>
              <a:ext uri="{FF2B5EF4-FFF2-40B4-BE49-F238E27FC236}">
                <a16:creationId xmlns:a16="http://schemas.microsoft.com/office/drawing/2014/main" id="{A1F054B5-6C6E-0832-82DB-87AF6E942C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4890fe8d41_0_2:notes">
            <a:extLst>
              <a:ext uri="{FF2B5EF4-FFF2-40B4-BE49-F238E27FC236}">
                <a16:creationId xmlns:a16="http://schemas.microsoft.com/office/drawing/2014/main" id="{36EC0637-FA8C-D654-C02E-A4279DC8CA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4725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413FA344-B6DF-1C69-D519-6B3FFE767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890fe8d41_0_2:notes">
            <a:extLst>
              <a:ext uri="{FF2B5EF4-FFF2-40B4-BE49-F238E27FC236}">
                <a16:creationId xmlns:a16="http://schemas.microsoft.com/office/drawing/2014/main" id="{86A06526-A340-EB3B-88D4-919FA8210F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890fe8d41_0_2:notes">
            <a:extLst>
              <a:ext uri="{FF2B5EF4-FFF2-40B4-BE49-F238E27FC236}">
                <a16:creationId xmlns:a16="http://schemas.microsoft.com/office/drawing/2014/main" id="{B99E5B6A-B079-F501-B0E6-B88474A1CC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4890fe8d41_0_2:notes">
            <a:extLst>
              <a:ext uri="{FF2B5EF4-FFF2-40B4-BE49-F238E27FC236}">
                <a16:creationId xmlns:a16="http://schemas.microsoft.com/office/drawing/2014/main" id="{B008CD40-4750-155B-ECD5-37B245B504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7945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0cedf37f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0cedf37f0_0_1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150cedf37f0_0_11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50cedf37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50cedf37f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g150cedf37f0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50cedf37f0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50cedf37f0_0_1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150cedf37f0_0_12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>
          <a:extLst>
            <a:ext uri="{FF2B5EF4-FFF2-40B4-BE49-F238E27FC236}">
              <a16:creationId xmlns:a16="http://schemas.microsoft.com/office/drawing/2014/main" id="{FFC4BAB2-2A16-BA73-44F7-D49363CAE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50cedf37f0_0_145:notes">
            <a:extLst>
              <a:ext uri="{FF2B5EF4-FFF2-40B4-BE49-F238E27FC236}">
                <a16:creationId xmlns:a16="http://schemas.microsoft.com/office/drawing/2014/main" id="{8C0DAB65-EA82-F809-4953-3E90E17F65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50cedf37f0_0_145:notes">
            <a:extLst>
              <a:ext uri="{FF2B5EF4-FFF2-40B4-BE49-F238E27FC236}">
                <a16:creationId xmlns:a16="http://schemas.microsoft.com/office/drawing/2014/main" id="{EE0BA184-E615-5A04-ACB8-2723B291D0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150cedf37f0_0_145:notes">
            <a:extLst>
              <a:ext uri="{FF2B5EF4-FFF2-40B4-BE49-F238E27FC236}">
                <a16:creationId xmlns:a16="http://schemas.microsoft.com/office/drawing/2014/main" id="{D1A3888C-1F97-248D-D70E-AC45F70B9A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9504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50cedf37f0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50cedf37f0_0_1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150cedf37f0_0_14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>
          <a:extLst>
            <a:ext uri="{FF2B5EF4-FFF2-40B4-BE49-F238E27FC236}">
              <a16:creationId xmlns:a16="http://schemas.microsoft.com/office/drawing/2014/main" id="{9D971FFB-F005-9F52-9D10-8A876A196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50cedf37f0_0_145:notes">
            <a:extLst>
              <a:ext uri="{FF2B5EF4-FFF2-40B4-BE49-F238E27FC236}">
                <a16:creationId xmlns:a16="http://schemas.microsoft.com/office/drawing/2014/main" id="{4843E96E-D716-7CF9-A7D2-0CC56B7AED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50cedf37f0_0_145:notes">
            <a:extLst>
              <a:ext uri="{FF2B5EF4-FFF2-40B4-BE49-F238E27FC236}">
                <a16:creationId xmlns:a16="http://schemas.microsoft.com/office/drawing/2014/main" id="{FA29FD81-B074-FDB9-30A0-08FCC73FA2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150cedf37f0_0_145:notes">
            <a:extLst>
              <a:ext uri="{FF2B5EF4-FFF2-40B4-BE49-F238E27FC236}">
                <a16:creationId xmlns:a16="http://schemas.microsoft.com/office/drawing/2014/main" id="{E3A1DB67-0A12-9FB5-8917-AE1855377DB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0302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4890fe8d4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4890fe8d41_0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14890fe8d41_0_10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0cedf37f0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50cedf37f0_0_1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150cedf37f0_0_16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50cedf37f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50cedf37f0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http://www-formal.stanford.edu/jmc/whatisai/whatisai.html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g150cedf37f0_0_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48aea2a41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48aea2a413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48aea2a413_0_3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48aea2a4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48aea2a41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148aea2a413_0_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48aea2a41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48aea2a413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148aea2a413_0_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50cedf37f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50cedf37f0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150cedf37f0_0_1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50cedf37f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50cedf37f0_0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150cedf37f0_0_1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50cedf37f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50cedf37f0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50cedf37f0_0_2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6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27448" y="1212300"/>
            <a:ext cx="3959352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766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0960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">
  <p:cSld name="4 Colum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25654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3"/>
          </p:nvPr>
        </p:nvSpPr>
        <p:spPr>
          <a:xfrm>
            <a:off x="46736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4"/>
          </p:nvPr>
        </p:nvSpPr>
        <p:spPr>
          <a:xfrm>
            <a:off x="67818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_Plaid-Digital_FINAL-NEW.png"/>
          <p:cNvPicPr preferRelativeResize="0"/>
          <p:nvPr/>
        </p:nvPicPr>
        <p:blipFill rotWithShape="1">
          <a:blip r:embed="rId9">
            <a:alphaModFix/>
          </a:blip>
          <a:srcRect l="59550" t="20875" r="39888" b="2893"/>
          <a:stretch/>
        </p:blipFill>
        <p:spPr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 descr="_Plaid-Digital_FINAL-NEW.png"/>
          <p:cNvPicPr preferRelativeResize="0"/>
          <p:nvPr/>
        </p:nvPicPr>
        <p:blipFill rotWithShape="1">
          <a:blip r:embed="rId9">
            <a:alphaModFix/>
          </a:blip>
          <a:srcRect l="59550" t="20875" r="39888" b="2893"/>
          <a:stretch/>
        </p:blipFill>
        <p:spPr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72400" y="4248150"/>
            <a:ext cx="1154590" cy="73639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1"/>
          <p:cNvSpPr txBox="1"/>
          <p:nvPr/>
        </p:nvSpPr>
        <p:spPr>
          <a:xfrm>
            <a:off x="11226318" y="65528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11378718" y="67052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11531118" y="68576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" name="Google Shape;19;p1"/>
          <p:cNvSpPr txBox="1"/>
          <p:nvPr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wilder0/10606-f2024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hyperlink" Target="http://www.youtube.com/watch?v=S_KDxaOQR84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9"/>
          <p:cNvCxnSpPr/>
          <p:nvPr/>
        </p:nvCxnSpPr>
        <p:spPr>
          <a:xfrm>
            <a:off x="2209800" y="3486150"/>
            <a:ext cx="548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9"/>
          <p:cNvSpPr txBox="1"/>
          <p:nvPr/>
        </p:nvSpPr>
        <p:spPr>
          <a:xfrm>
            <a:off x="2133600" y="2038350"/>
            <a:ext cx="6798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lvl="0" indent="-3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Mathematical Foundations for ML (10-606):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Overview &amp; Preliminaries</a:t>
            </a:r>
            <a:endParaRPr sz="4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9"/>
          <p:cNvSpPr txBox="1"/>
          <p:nvPr/>
        </p:nvSpPr>
        <p:spPr>
          <a:xfrm>
            <a:off x="2133600" y="3638550"/>
            <a:ext cx="52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marR="0" lvl="0" indent="-31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Bryan Wilder</a:t>
            </a:r>
            <a:endParaRPr dirty="0"/>
          </a:p>
          <a:p>
            <a:pPr marL="3175" marR="0" lvl="0" indent="-3175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bwilder@cmu.edu </a:t>
            </a:r>
            <a:endParaRPr dirty="0"/>
          </a:p>
        </p:txBody>
      </p:sp>
      <p:sp>
        <p:nvSpPr>
          <p:cNvPr id="56" name="Google Shape;56;p9"/>
          <p:cNvSpPr txBox="1"/>
          <p:nvPr/>
        </p:nvSpPr>
        <p:spPr>
          <a:xfrm>
            <a:off x="2133600" y="4695325"/>
            <a:ext cx="6903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Slides borrowed from prior offerings by Professors M. Gormley, P. Virtue,  G. Gordon, &amp; H. </a:t>
            </a:r>
            <a:r>
              <a:rPr lang="en-US" sz="1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Heidari</a:t>
            </a:r>
            <a:r>
              <a:rPr lang="en-US" sz="1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1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100" y="971550"/>
            <a:ext cx="5005812" cy="386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100" y="971550"/>
            <a:ext cx="5005812" cy="386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100" y="971550"/>
            <a:ext cx="5005812" cy="386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Foundation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100" y="795575"/>
            <a:ext cx="5005812" cy="386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Math for ML (10-606)?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To understand </a:t>
            </a:r>
            <a:r>
              <a:rPr lang="en-US" u="sng"/>
              <a:t>A</a:t>
            </a:r>
            <a:r>
              <a:rPr lang="en-US"/>
              <a:t>, we need </a:t>
            </a:r>
            <a:r>
              <a:rPr lang="en-US" u="sng"/>
              <a:t>B</a:t>
            </a:r>
            <a:r>
              <a:rPr lang="en-US"/>
              <a:t>:</a:t>
            </a: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4E4844E-4F8F-8AB1-8D21-43A8F18D6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19067"/>
              </p:ext>
            </p:extLst>
          </p:nvPr>
        </p:nvGraphicFramePr>
        <p:xfrm>
          <a:off x="550333" y="1718733"/>
          <a:ext cx="6096000" cy="2182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70509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433728579"/>
                    </a:ext>
                  </a:extLst>
                </a:gridCol>
              </a:tblGrid>
              <a:tr h="414443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673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 a vision model with backpropagation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Multivariate calculus: gradients</a:t>
                      </a:r>
                    </a:p>
                    <a:p>
                      <a:r>
                        <a:rPr lang="en-US" dirty="0"/>
                        <a:t>Probability and statistics: stochastic gradient descent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2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Recommendation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algebra: matrix factorizations</a:t>
                      </a:r>
                    </a:p>
                    <a:p>
                      <a:r>
                        <a:rPr lang="en-US" dirty="0"/>
                        <a:t>Calculus: matrix differentials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471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Fine-tuning LLMs with </a:t>
                      </a:r>
                      <a:r>
                        <a:rPr lang="en-US" dirty="0" err="1"/>
                        <a:t>LoRA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algebra: rank of a matrix, low-rank updates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56258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Why Math for ML (10-606)? Recommendation systems</a:t>
            </a:r>
            <a:endParaRPr sz="2000" dirty="0"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7AE29-6B97-5F0E-4FEB-94B976680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30" y="1141868"/>
            <a:ext cx="5890472" cy="3545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2294FB-9CD8-E8CA-7686-8F00E2D9D1F0}"/>
              </a:ext>
            </a:extLst>
          </p:cNvPr>
          <p:cNvSpPr txBox="1"/>
          <p:nvPr/>
        </p:nvSpPr>
        <p:spPr>
          <a:xfrm>
            <a:off x="465513" y="4629150"/>
            <a:ext cx="59311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developers.google.com</a:t>
            </a:r>
            <a:r>
              <a:rPr lang="en-US" sz="1050" dirty="0"/>
              <a:t>/machine-learning/recommendation/collaborative/basics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17FA47FA-B5A8-3A80-C276-7A72B74E0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>
            <a:extLst>
              <a:ext uri="{FF2B5EF4-FFF2-40B4-BE49-F238E27FC236}">
                <a16:creationId xmlns:a16="http://schemas.microsoft.com/office/drawing/2014/main" id="{5B5F4C3F-8131-FE0C-5C62-7C740014C9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Why Math for ML (10-606)? Recommendation systems</a:t>
            </a:r>
            <a:endParaRPr sz="2000" dirty="0"/>
          </a:p>
        </p:txBody>
      </p:sp>
      <p:sp>
        <p:nvSpPr>
          <p:cNvPr id="219" name="Google Shape;219;p31">
            <a:extLst>
              <a:ext uri="{FF2B5EF4-FFF2-40B4-BE49-F238E27FC236}">
                <a16:creationId xmlns:a16="http://schemas.microsoft.com/office/drawing/2014/main" id="{D0CBC87B-0F51-09A9-83AA-E8BE5452BC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79396A-2E09-B985-3066-2BE3E7F3E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9" y="971550"/>
            <a:ext cx="7112877" cy="360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51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06D1A695-15B4-ADF2-1E92-D04B9E84B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>
            <a:extLst>
              <a:ext uri="{FF2B5EF4-FFF2-40B4-BE49-F238E27FC236}">
                <a16:creationId xmlns:a16="http://schemas.microsoft.com/office/drawing/2014/main" id="{EEF3D7BA-94F7-F449-3D7A-35C4B0A731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Why Math for ML (10-606)? Recommendation systems</a:t>
            </a:r>
            <a:endParaRPr sz="2000" dirty="0"/>
          </a:p>
        </p:txBody>
      </p:sp>
      <p:sp>
        <p:nvSpPr>
          <p:cNvPr id="219" name="Google Shape;219;p31">
            <a:extLst>
              <a:ext uri="{FF2B5EF4-FFF2-40B4-BE49-F238E27FC236}">
                <a16:creationId xmlns:a16="http://schemas.microsoft.com/office/drawing/2014/main" id="{D2731625-1125-556C-515D-A64228EE68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C9FB9-97D2-6CCF-EC72-815DFD43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878486"/>
            <a:ext cx="5810596" cy="381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31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0D55879D-8FA0-15A0-7C3C-4ACF6E80E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>
            <a:extLst>
              <a:ext uri="{FF2B5EF4-FFF2-40B4-BE49-F238E27FC236}">
                <a16:creationId xmlns:a16="http://schemas.microsoft.com/office/drawing/2014/main" id="{97F19595-414D-B0A2-6A73-D44F81682E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Why Math for ML (10-606)? Recommendation systems</a:t>
            </a:r>
            <a:endParaRPr sz="2000" dirty="0"/>
          </a:p>
        </p:txBody>
      </p:sp>
      <p:sp>
        <p:nvSpPr>
          <p:cNvPr id="219" name="Google Shape;219;p31">
            <a:extLst>
              <a:ext uri="{FF2B5EF4-FFF2-40B4-BE49-F238E27FC236}">
                <a16:creationId xmlns:a16="http://schemas.microsoft.com/office/drawing/2014/main" id="{AFF2393D-D19D-A1D2-CDC9-A7A4BA1643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09856" y="971550"/>
            <a:ext cx="2693323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Low rank </a:t>
            </a:r>
            <a:r>
              <a:rPr lang="en-US" dirty="0"/>
              <a:t>factorization of the ratings matrix! Backbone of many commercial </a:t>
            </a:r>
            <a:r>
              <a:rPr lang="en-US" dirty="0" err="1"/>
              <a:t>recsys</a:t>
            </a:r>
            <a:r>
              <a:rPr lang="en-US" dirty="0"/>
              <a:t>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Week 3: learn about the concept of matrix rank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Week 4: return to this example and mathematically describe it!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Week 6: algorithms to compute it!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F0B388-C5A9-C754-1FF1-E797530D1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60" y="815947"/>
            <a:ext cx="5810596" cy="381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07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Math for ML (10-606)?</a:t>
            </a:r>
            <a:endParaRPr/>
          </a:p>
        </p:txBody>
      </p:sp>
      <p:sp>
        <p:nvSpPr>
          <p:cNvPr id="250" name="Google Shape;250;p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To understand </a:t>
            </a:r>
            <a:r>
              <a:rPr lang="en-US" u="sng"/>
              <a:t>A</a:t>
            </a:r>
            <a:r>
              <a:rPr lang="en-US"/>
              <a:t>, we need </a:t>
            </a:r>
            <a:r>
              <a:rPr lang="en-US" u="sng"/>
              <a:t>B</a:t>
            </a:r>
            <a:r>
              <a:rPr lang="en-US"/>
              <a:t>:</a:t>
            </a: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C54BD9-AF0C-8DD4-38D4-CC3D7545D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173082"/>
              </p:ext>
            </p:extLst>
          </p:nvPr>
        </p:nvGraphicFramePr>
        <p:xfrm>
          <a:off x="550333" y="1718733"/>
          <a:ext cx="6096000" cy="2182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870509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433728579"/>
                    </a:ext>
                  </a:extLst>
                </a:gridCol>
              </a:tblGrid>
              <a:tr h="414443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673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 a vision model with backpropagation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Multivariate calculus: gradients</a:t>
                      </a:r>
                    </a:p>
                    <a:p>
                      <a:r>
                        <a:rPr lang="en-US" dirty="0"/>
                        <a:t>Probability and statistics: stochastic gradient descent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02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Recommendation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algebra: matrix factorizations</a:t>
                      </a:r>
                    </a:p>
                    <a:p>
                      <a:r>
                        <a:rPr lang="en-US" dirty="0"/>
                        <a:t>Calculus: matrix differentials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471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Fine-tuning LLMs with </a:t>
                      </a:r>
                      <a:r>
                        <a:rPr lang="en-US" dirty="0" err="1"/>
                        <a:t>LoRA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algebra: rank of a matrix, low-rank updates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562589"/>
                  </a:ext>
                </a:extLst>
              </a:tr>
            </a:tbl>
          </a:graphicData>
        </a:graphic>
      </p:graphicFrame>
      <p:sp>
        <p:nvSpPr>
          <p:cNvPr id="252" name="Google Shape;252;p35"/>
          <p:cNvSpPr/>
          <p:nvPr/>
        </p:nvSpPr>
        <p:spPr>
          <a:xfrm>
            <a:off x="4683683" y="1682850"/>
            <a:ext cx="4347900" cy="22605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E599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The core content for this course is the </a:t>
            </a:r>
            <a:r>
              <a:rPr lang="en-US" sz="1600" b="1" dirty="0">
                <a:solidFill>
                  <a:schemeClr val="dk1"/>
                </a:solidFill>
              </a:rPr>
              <a:t>mathematics </a:t>
            </a:r>
            <a:r>
              <a:rPr lang="en-US" sz="1600" dirty="0">
                <a:solidFill>
                  <a:schemeClr val="dk1"/>
                </a:solidFill>
              </a:rPr>
              <a:t>(Column B), but you will apply what you learn to </a:t>
            </a:r>
            <a:r>
              <a:rPr lang="en-US" sz="1600" b="1" dirty="0">
                <a:solidFill>
                  <a:schemeClr val="dk1"/>
                </a:solidFill>
              </a:rPr>
              <a:t>real problems in machine learning </a:t>
            </a:r>
            <a:r>
              <a:rPr lang="en-US" sz="1600" dirty="0">
                <a:solidFill>
                  <a:schemeClr val="dk1"/>
                </a:solidFill>
              </a:rPr>
              <a:t>(Column A)</a:t>
            </a:r>
            <a:endParaRPr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Overview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Goals: </a:t>
            </a:r>
            <a:endParaRPr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 formal presentation of mathematics needed to understand Machine Learning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motivated by (carefully chosen) real-world problems that arise in ML applications,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where the broader picture of how those problems arise is treated somewhat informally.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Audience:</a:t>
            </a:r>
            <a:endParaRPr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students wishing to prepare for future coursework in Machine Learning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Course website</a:t>
            </a:r>
            <a:endParaRPr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https://github.com/bwilder0/10606-f202</a:t>
            </a:r>
            <a:r>
              <a:rPr lang="en-US" u="sng" dirty="0">
                <a:solidFill>
                  <a:schemeClr val="hlink"/>
                </a:solidFill>
              </a:rPr>
              <a:t>5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(Link also in canvas)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This is where we will maintain the class schedule, post lecture notes, etc. Also has the syllabus and policies.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BA3E-CF07-F4BF-EF76-C91B3C6A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and policies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1FCC8-40D1-839F-B5D1-2F085D6994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50%: </a:t>
            </a:r>
            <a:r>
              <a:rPr lang="en-US" dirty="0" err="1"/>
              <a:t>Homeworks</a:t>
            </a:r>
            <a:r>
              <a:rPr lang="en-US" dirty="0"/>
              <a:t> due each week (</a:t>
            </a:r>
            <a:r>
              <a:rPr lang="en-US" dirty="0" err="1"/>
              <a:t>gradescope</a:t>
            </a:r>
            <a:r>
              <a:rPr lang="en-US" dirty="0"/>
              <a:t>) </a:t>
            </a:r>
          </a:p>
          <a:p>
            <a:r>
              <a:rPr lang="en-US" dirty="0"/>
              <a:t>	</a:t>
            </a:r>
            <a:r>
              <a:rPr lang="en-US" b="1" dirty="0"/>
              <a:t>First one due Sunday!</a:t>
            </a:r>
          </a:p>
          <a:p>
            <a:r>
              <a:rPr lang="en-US" dirty="0"/>
              <a:t>50%: 3 in-person quizzes (schedule on course website)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916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D8BEB-8AB8-984E-7081-A9CF67D0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DCD6F-B479-C9EC-6088-F5107CED3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Monday/Wednesday: lecture with instructor</a:t>
            </a:r>
          </a:p>
          <a:p>
            <a:endParaRPr lang="en-US" dirty="0"/>
          </a:p>
          <a:p>
            <a:r>
              <a:rPr lang="en-US" dirty="0"/>
              <a:t>Friday: recitation with TA. Cover additional example problems, common mistakes from homework, etc.</a:t>
            </a:r>
          </a:p>
          <a:p>
            <a:endParaRPr lang="en-US" dirty="0"/>
          </a:p>
          <a:p>
            <a:r>
              <a:rPr lang="en-US" dirty="0"/>
              <a:t>Sunday EOD: homework due</a:t>
            </a:r>
          </a:p>
          <a:p>
            <a:endParaRPr lang="en-US" dirty="0"/>
          </a:p>
          <a:p>
            <a:r>
              <a:rPr lang="en-US" dirty="0"/>
              <a:t>Office hours: google calendar posted on Canvas page</a:t>
            </a:r>
          </a:p>
          <a:p>
            <a:endParaRPr lang="en-US" dirty="0"/>
          </a:p>
          <a:p>
            <a:r>
              <a:rPr lang="en-US" dirty="0"/>
              <a:t>Questions: Piazza. If you have a question, other </a:t>
            </a:r>
            <a:r>
              <a:rPr lang="en-US"/>
              <a:t>people probably do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682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514F7A9A-946F-517E-936E-4C1AC7DB6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>
            <a:extLst>
              <a:ext uri="{FF2B5EF4-FFF2-40B4-BE49-F238E27FC236}">
                <a16:creationId xmlns:a16="http://schemas.microsoft.com/office/drawing/2014/main" id="{CC861B24-79B2-A897-0AFA-874FBABCFF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Expected Background</a:t>
            </a:r>
            <a:endParaRPr/>
          </a:p>
        </p:txBody>
      </p:sp>
      <p:sp>
        <p:nvSpPr>
          <p:cNvPr id="266" name="Google Shape;266;p37">
            <a:extLst>
              <a:ext uri="{FF2B5EF4-FFF2-40B4-BE49-F238E27FC236}">
                <a16:creationId xmlns:a16="http://schemas.microsoft.com/office/drawing/2014/main" id="{E0BB2A47-3180-1975-285E-537E338D2D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This course covers a wide range of topics (linear algebra, matrix calculus, optimization, probability) that are the fundamental building blocks for ML and will be used in later courses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This is a lot of material! Each of these subjects has their own courses at the undergrad level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This course is a </a:t>
            </a:r>
            <a:r>
              <a:rPr lang="en-US" b="1" dirty="0"/>
              <a:t>refresher</a:t>
            </a:r>
            <a:r>
              <a:rPr lang="en-US" dirty="0"/>
              <a:t> and opportunity to fill in the gaps and practice. </a:t>
            </a:r>
            <a:r>
              <a:rPr lang="en-US" b="1" dirty="0"/>
              <a:t>It is not a good way to learn these topics from scratch. 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805071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Expected Background</a:t>
            </a:r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You should be familiar with some of the following...</a:t>
            </a:r>
            <a:endParaRPr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Calculus:</a:t>
            </a:r>
            <a:endParaRPr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can take scalar derivatives</a:t>
            </a:r>
            <a:endParaRPr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can solve scalar integrals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Linear Algebra:</a:t>
            </a:r>
            <a:endParaRPr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know basic vector operations</a:t>
            </a:r>
            <a:endParaRPr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seen matrix multiplication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Probability:</a:t>
            </a:r>
            <a:endParaRPr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seen the basics: conditioning, Bayes Rule, etc.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Programming:</a:t>
            </a:r>
            <a:endParaRPr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know some Python OR</a:t>
            </a:r>
            <a:endParaRPr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have sufficient programming background to pick up the basics of Python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8BA7D979-12A1-9602-DA74-AF5ACF418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>
            <a:extLst>
              <a:ext uri="{FF2B5EF4-FFF2-40B4-BE49-F238E27FC236}">
                <a16:creationId xmlns:a16="http://schemas.microsoft.com/office/drawing/2014/main" id="{2AEC682D-F841-934E-A2BC-771CD22D44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Expected Background</a:t>
            </a:r>
            <a:endParaRPr/>
          </a:p>
        </p:txBody>
      </p:sp>
      <p:sp>
        <p:nvSpPr>
          <p:cNvPr id="266" name="Google Shape;266;p37">
            <a:extLst>
              <a:ext uri="{FF2B5EF4-FFF2-40B4-BE49-F238E27FC236}">
                <a16:creationId xmlns:a16="http://schemas.microsoft.com/office/drawing/2014/main" id="{708837F1-0D79-5F4F-60E4-0EEFDAB6AA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You should be familiar with some of the following...</a:t>
            </a:r>
            <a:endParaRPr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Calculus:</a:t>
            </a:r>
            <a:endParaRPr dirty="0"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 dirty="0"/>
              <a:t>can take scalar derivatives</a:t>
            </a:r>
            <a:endParaRPr dirty="0"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 dirty="0"/>
              <a:t>can solve scalar integrals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Linear Algebra:</a:t>
            </a:r>
            <a:endParaRPr dirty="0"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 dirty="0"/>
              <a:t>know basic vector operations</a:t>
            </a:r>
            <a:endParaRPr dirty="0"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 dirty="0"/>
              <a:t>seen matrix multiplication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Probability:</a:t>
            </a:r>
            <a:endParaRPr dirty="0"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 dirty="0"/>
              <a:t>seen the basics: conditioning, Bayes Rule, etc.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Programming:</a:t>
            </a:r>
            <a:endParaRPr dirty="0"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 dirty="0"/>
              <a:t>know some Python OR</a:t>
            </a:r>
            <a:endParaRPr dirty="0"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 dirty="0"/>
              <a:t>have sufficient programming background to pick up the basics of Python</a:t>
            </a:r>
          </a:p>
          <a:p>
            <a:pPr marL="102870" indent="0">
              <a:spcBef>
                <a:spcPts val="0"/>
              </a:spcBef>
              <a:buSzPts val="1980"/>
            </a:pPr>
            <a:endParaRPr lang="en-US" dirty="0"/>
          </a:p>
          <a:p>
            <a:pPr marL="102870" indent="0">
              <a:spcBef>
                <a:spcPts val="0"/>
              </a:spcBef>
              <a:buSzPts val="1980"/>
            </a:pPr>
            <a:r>
              <a:rPr lang="en-US" b="1" dirty="0"/>
              <a:t>If one of these topics is entirely unfamiliar: expect to do a lot of extra work </a:t>
            </a:r>
          </a:p>
        </p:txBody>
      </p:sp>
    </p:spTree>
    <p:extLst>
      <p:ext uri="{BB962C8B-B14F-4D97-AF65-F5344CB8AC3E}">
        <p14:creationId xmlns:p14="http://schemas.microsoft.com/office/powerpoint/2010/main" val="1505113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>
            <a:spLocks noGrp="1"/>
          </p:cNvSpPr>
          <p:nvPr>
            <p:ph type="title"/>
          </p:nvPr>
        </p:nvSpPr>
        <p:spPr>
          <a:xfrm>
            <a:off x="565475" y="2266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Preliminaries</a:t>
            </a:r>
            <a:endParaRPr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Sets</a:t>
            </a:r>
            <a:endParaRPr/>
          </a:p>
        </p:txBody>
      </p:sp>
      <p:sp>
        <p:nvSpPr>
          <p:cNvPr id="279" name="Google Shape;279;p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Whiteboard</a:t>
            </a:r>
            <a:endParaRPr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Set, element of, equality, subset</a:t>
            </a:r>
            <a:endParaRPr dirty="0"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 dirty="0"/>
              <a:t>Example: Sets of sets</a:t>
            </a:r>
            <a:endParaRPr dirty="0"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 dirty="0"/>
              <a:t>Enumeration and set builder notation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Union, intersection, difference, complement</a:t>
            </a:r>
            <a:endParaRPr dirty="0"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 dirty="0"/>
              <a:t>Exercise: Set complement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Tuples and set product</a:t>
            </a:r>
            <a:endParaRPr dirty="0"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 dirty="0"/>
              <a:t>Exercise: Set product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/>
              <a:t>Python list/set comprehensions</a:t>
            </a:r>
            <a:endParaRPr dirty="0"/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 dirty="0"/>
              <a:t>Exercise: Set builder notation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Artificial Intelligence?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basic goal of AI is to develop intelligent machines.</a:t>
            </a:r>
            <a:endParaRPr/>
          </a:p>
          <a:p>
            <a:pPr marL="914400" lvl="1" indent="-35433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Intelligence is the computational part of the ability to achieve goals in the world.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This consists of many sub-goals: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Perception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Reasoning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Control/Motion/Manipulation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Planning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Communication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Creativity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Learning</a:t>
            </a:r>
            <a:endParaRPr/>
          </a:p>
          <a:p>
            <a:pPr marL="914400" lvl="1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Char char="○"/>
            </a:pPr>
            <a:r>
              <a:rPr lang="en-US"/>
              <a:t>…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1"/>
          <p:cNvPicPr preferRelativeResize="0"/>
          <p:nvPr/>
        </p:nvPicPr>
        <p:blipFill rotWithShape="1">
          <a:blip r:embed="rId3">
            <a:alphaModFix/>
          </a:blip>
          <a:srcRect t="13314"/>
          <a:stretch/>
        </p:blipFill>
        <p:spPr>
          <a:xfrm>
            <a:off x="6093475" y="1795700"/>
            <a:ext cx="2655624" cy="24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brief History of AI</a:t>
            </a:r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74977"/>
            <a:ext cx="394829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History of Artificial Intelligence | Evolution Of AI | The Age Of A.I | Science Knowledge Facts Video by Knowleseum. &#10;&#10;Welcome to Knowleseum. We make high quality knowledge videos to entertain and educate people. &#10;&#10;Subscribe our channel to watch educational and knowledgeable videos that contain uniqueness and attractive visuals. &#10;https://www.youtube.com/channel/UCB62ptMILWdhoLQE_cLJGWg &#10;&#10;For more amazing interesting knowledge facts videos click the link below. &#10;https://www.youtube.com/playlist?list=PLB7SNAuX8rg5NcLN19C2I1LwVMVjF60WA &#10;&#10;Follow us on social media. &#10;Facebook - https://www.facebook.com/knowleseum &#10;Instagram - https://www.instagram.com/knowleseum &#10;Twitter - https://twitter.com/knowleseum &#10;&#10;#artificialintelligence &#10;#robot &#10;#ai &#10;#futureofai &#10;#sciencefacts &#10;#knowledge &#10;#knowledgevideo &#10;#facts &#10;#factsvideos &#10;#intrestingfacts &#10;#amazingfacts &#10;#unknownfacts &#10;#randomfacts &#10;#factsabout &#10;#knowleseum" title="History of Artificial Intelligence | Evolution Of AI | The Age Of A.I | Science Knowledge Facts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0970" y="682125"/>
            <a:ext cx="4433705" cy="33252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2CCFE-274A-340A-AF90-EFB0140AA8A0}"/>
              </a:ext>
            </a:extLst>
          </p:cNvPr>
          <p:cNvSpPr txBox="1"/>
          <p:nvPr/>
        </p:nvSpPr>
        <p:spPr>
          <a:xfrm>
            <a:off x="457200" y="4214634"/>
            <a:ext cx="2455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Now: LLM-mania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What is Machine Learning?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Machine learning aims to design algorithms that automatically extract valuable information from data by modeling the data-generating process.</a:t>
            </a:r>
            <a:endParaRPr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Model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Learning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Machine Learning?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Machine learning aims to design algorithms that automatically extract valuable information from data by modeling the data-generating process.</a:t>
            </a:r>
            <a:endParaRPr i="1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 </a:t>
            </a:r>
            <a:r>
              <a:rPr lang="en-US">
                <a:solidFill>
                  <a:srgbClr val="CC0000"/>
                </a:solidFill>
              </a:rPr>
              <a:t>→ Vectors, Matrices</a:t>
            </a:r>
            <a:endParaRPr>
              <a:solidFill>
                <a:srgbClr val="CC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Model </a:t>
            </a:r>
            <a:r>
              <a:rPr lang="en-US">
                <a:solidFill>
                  <a:srgbClr val="CC0000"/>
                </a:solidFill>
              </a:rPr>
              <a:t>→ Probability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Learning </a:t>
            </a:r>
            <a:r>
              <a:rPr lang="en-US">
                <a:solidFill>
                  <a:srgbClr val="CC0000"/>
                </a:solidFill>
              </a:rPr>
              <a:t>→ Optimization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Machine Learning?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972" y="1118350"/>
            <a:ext cx="4596048" cy="35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3772250" y="1109800"/>
            <a:ext cx="15474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Machine Learning?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854" y="1123950"/>
            <a:ext cx="4552301" cy="34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3772250" y="1109800"/>
            <a:ext cx="1547400" cy="5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100" y="971550"/>
            <a:ext cx="5005812" cy="386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3141</TotalTime>
  <Words>911</Words>
  <Application>Microsoft Macintosh PowerPoint</Application>
  <PresentationFormat>On-screen Show (16:9)</PresentationFormat>
  <Paragraphs>173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Helvetica Neue Light</vt:lpstr>
      <vt:lpstr>Open Sans Light</vt:lpstr>
      <vt:lpstr>Open Sans</vt:lpstr>
      <vt:lpstr>Arial</vt:lpstr>
      <vt:lpstr>CMU PPT Theme</vt:lpstr>
      <vt:lpstr>PowerPoint Presentation</vt:lpstr>
      <vt:lpstr>Course Overview</vt:lpstr>
      <vt:lpstr>What is Artificial Intelligence?</vt:lpstr>
      <vt:lpstr>A brief History of AI</vt:lpstr>
      <vt:lpstr>What is Machine Learning?</vt:lpstr>
      <vt:lpstr>What is Machine Learning?</vt:lpstr>
      <vt:lpstr>What is Machine Learning?</vt:lpstr>
      <vt:lpstr>What is Machine Learning?</vt:lpstr>
      <vt:lpstr>Applications</vt:lpstr>
      <vt:lpstr>Applications</vt:lpstr>
      <vt:lpstr>Applications</vt:lpstr>
      <vt:lpstr>Applications</vt:lpstr>
      <vt:lpstr>Foundation</vt:lpstr>
      <vt:lpstr>Why Math for ML (10-606)?</vt:lpstr>
      <vt:lpstr>Why Math for ML (10-606)? Recommendation systems</vt:lpstr>
      <vt:lpstr>Why Math for ML (10-606)? Recommendation systems</vt:lpstr>
      <vt:lpstr>Why Math for ML (10-606)? Recommendation systems</vt:lpstr>
      <vt:lpstr>Why Math for ML (10-606)? Recommendation systems</vt:lpstr>
      <vt:lpstr>Why Math for ML (10-606)?</vt:lpstr>
      <vt:lpstr>Course website</vt:lpstr>
      <vt:lpstr>Grading and policies</vt:lpstr>
      <vt:lpstr>Course structure</vt:lpstr>
      <vt:lpstr>Expected Background</vt:lpstr>
      <vt:lpstr>Expected Background</vt:lpstr>
      <vt:lpstr>Expected Background</vt:lpstr>
      <vt:lpstr>Preliminaries</vt:lpstr>
      <vt:lpstr>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Wilder, Bryan</dc:creator>
  <cp:lastModifiedBy>Bryan Wilder</cp:lastModifiedBy>
  <cp:revision>14</cp:revision>
  <dcterms:modified xsi:type="dcterms:W3CDTF">2025-08-24T20:51:58Z</dcterms:modified>
</cp:coreProperties>
</file>